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CC457C4F-E9FC-4E66-BDFD-2F5627C98494}" type="datetimeFigureOut">
              <a:rPr lang="en-US" smtClean="0"/>
              <a:pPr/>
              <a:t>7/25/2022</a:t>
            </a:fld>
            <a:endParaRPr lang="en-IN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F213211-EF69-4E29-B40F-8E28C2A804B5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457C4F-E9FC-4E66-BDFD-2F5627C98494}" type="datetimeFigureOut">
              <a:rPr lang="en-US" smtClean="0"/>
              <a:pPr/>
              <a:t>7/25/2022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213211-EF69-4E29-B40F-8E28C2A804B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CC457C4F-E9FC-4E66-BDFD-2F5627C98494}" type="datetimeFigureOut">
              <a:rPr lang="en-US" smtClean="0"/>
              <a:pPr/>
              <a:t>7/25/2022</a:t>
            </a:fld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F213211-EF69-4E29-B40F-8E28C2A804B5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457C4F-E9FC-4E66-BDFD-2F5627C98494}" type="datetimeFigureOut">
              <a:rPr lang="en-US" smtClean="0"/>
              <a:pPr/>
              <a:t>7/25/2022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F213211-EF69-4E29-B40F-8E28C2A804B5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457C4F-E9FC-4E66-BDFD-2F5627C98494}" type="datetimeFigureOut">
              <a:rPr lang="en-US" smtClean="0"/>
              <a:pPr/>
              <a:t>7/25/2022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F213211-EF69-4E29-B40F-8E28C2A804B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457C4F-E9FC-4E66-BDFD-2F5627C98494}" type="datetimeFigureOut">
              <a:rPr lang="en-US" smtClean="0"/>
              <a:pPr/>
              <a:t>7/25/2022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213211-EF69-4E29-B40F-8E28C2A804B5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457C4F-E9FC-4E66-BDFD-2F5627C98494}" type="datetimeFigureOut">
              <a:rPr lang="en-US" smtClean="0"/>
              <a:pPr/>
              <a:t>7/25/2022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213211-EF69-4E29-B40F-8E28C2A804B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CC457C4F-E9FC-4E66-BDFD-2F5627C98494}" type="datetimeFigureOut">
              <a:rPr lang="en-US" smtClean="0"/>
              <a:pPr/>
              <a:t>7/25/2022</a:t>
            </a:fld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F213211-EF69-4E29-B40F-8E28C2A804B5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CC457C4F-E9FC-4E66-BDFD-2F5627C98494}" type="datetimeFigureOut">
              <a:rPr lang="en-US" smtClean="0"/>
              <a:pPr/>
              <a:t>7/25/2022</a:t>
            </a:fld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F213211-EF69-4E29-B40F-8E28C2A804B5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457C4F-E9FC-4E66-BDFD-2F5627C98494}" type="datetimeFigureOut">
              <a:rPr lang="en-US" smtClean="0"/>
              <a:pPr/>
              <a:t>7/25/2022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213211-EF69-4E29-B40F-8E28C2A804B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457C4F-E9FC-4E66-BDFD-2F5627C98494}" type="datetimeFigureOut">
              <a:rPr lang="en-US" smtClean="0"/>
              <a:pPr/>
              <a:t>7/25/2022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213211-EF69-4E29-B40F-8E28C2A804B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CC457C4F-E9FC-4E66-BDFD-2F5627C98494}" type="datetimeFigureOut">
              <a:rPr lang="en-US" smtClean="0"/>
              <a:pPr/>
              <a:t>7/25/2022</a:t>
            </a:fld>
            <a:endParaRPr lang="en-IN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F213211-EF69-4E29-B40F-8E28C2A804B5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57224" y="500042"/>
            <a:ext cx="8468985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i-IN" sz="4800" b="1" dirty="0" smtClean="0"/>
              <a:t>समाचार संकलन और लेखन</a:t>
            </a:r>
          </a:p>
          <a:p>
            <a:r>
              <a:rPr lang="hi-IN" sz="4800" b="1" dirty="0"/>
              <a:t> </a:t>
            </a:r>
            <a:r>
              <a:rPr lang="hi-IN" sz="4800" b="1" dirty="0" smtClean="0"/>
              <a:t>  बी.ए.- तृतीय वर्ष</a:t>
            </a:r>
          </a:p>
          <a:p>
            <a:r>
              <a:rPr lang="hi-IN" sz="4800" b="1" dirty="0"/>
              <a:t> </a:t>
            </a:r>
            <a:r>
              <a:rPr lang="hi-IN" sz="4800" b="1" dirty="0" smtClean="0"/>
              <a:t>   (SEC- 4)hind-304</a:t>
            </a:r>
          </a:p>
          <a:p>
            <a:endParaRPr lang="hi-IN" sz="4800" dirty="0" smtClean="0"/>
          </a:p>
          <a:p>
            <a:pPr>
              <a:buFont typeface="Wingdings" pitchFamily="2" charset="2"/>
              <a:buChar char="Ø"/>
            </a:pPr>
            <a:r>
              <a:rPr lang="hi-IN" sz="4800" dirty="0"/>
              <a:t> </a:t>
            </a:r>
            <a:r>
              <a:rPr lang="hi-IN" sz="4800" dirty="0" smtClean="0"/>
              <a:t>संवददाता: अर्थ </a:t>
            </a:r>
          </a:p>
          <a:p>
            <a:pPr>
              <a:buFont typeface="Arial" pitchFamily="34" charset="0"/>
              <a:buChar char="•"/>
            </a:pPr>
            <a:r>
              <a:rPr lang="hi-IN" sz="4800" dirty="0"/>
              <a:t> </a:t>
            </a:r>
            <a:r>
              <a:rPr lang="hi-IN" sz="4800" dirty="0" smtClean="0"/>
              <a:t> भूमिका </a:t>
            </a:r>
          </a:p>
          <a:p>
            <a:pPr>
              <a:buFont typeface="Arial" pitchFamily="34" charset="0"/>
              <a:buChar char="•"/>
            </a:pPr>
            <a:r>
              <a:rPr lang="hi-IN" sz="4800" dirty="0" smtClean="0"/>
              <a:t>  अर्हताओं</a:t>
            </a:r>
          </a:p>
          <a:p>
            <a:pPr>
              <a:buFont typeface="Arial" pitchFamily="34" charset="0"/>
              <a:buChar char="•"/>
            </a:pPr>
            <a:r>
              <a:rPr lang="hi-IN" sz="4800" dirty="0" smtClean="0"/>
              <a:t>  प्रकार                    </a:t>
            </a:r>
            <a:endParaRPr lang="en-IN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1538" y="857232"/>
            <a:ext cx="1953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800" dirty="0" smtClean="0"/>
              <a:t>   </a:t>
            </a:r>
            <a:endParaRPr lang="en-IN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71472" y="642918"/>
            <a:ext cx="8586351" cy="812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hi-IN" dirty="0" smtClean="0"/>
              <a:t> </a:t>
            </a:r>
            <a:r>
              <a:rPr lang="hi-IN" b="1" dirty="0" smtClean="0"/>
              <a:t>संवाददाता का अर्थ : </a:t>
            </a:r>
            <a:r>
              <a:rPr lang="hi-IN" dirty="0" smtClean="0"/>
              <a:t>संवाददाता शब्द दो शब्दों से मिलकर बना है ‘सम्वाद’ एवं </a:t>
            </a:r>
          </a:p>
          <a:p>
            <a:r>
              <a:rPr lang="hi-IN" dirty="0"/>
              <a:t> </a:t>
            </a:r>
            <a:r>
              <a:rPr lang="hi-IN" dirty="0" smtClean="0"/>
              <a:t>               ‘दाता’ ,जिसका अर्थ हैं - सम्वाद देने वाला | शाब्दिक अर्थ </a:t>
            </a:r>
          </a:p>
          <a:p>
            <a:r>
              <a:rPr lang="hi-IN" dirty="0" smtClean="0"/>
              <a:t>                 में कहे तो किसी घटना विशेष के सम्बन्ध में तथ्यात्मक</a:t>
            </a:r>
          </a:p>
          <a:p>
            <a:r>
              <a:rPr lang="hi-IN" dirty="0"/>
              <a:t> </a:t>
            </a:r>
            <a:r>
              <a:rPr lang="hi-IN" dirty="0" smtClean="0"/>
              <a:t>                जानकारी प्रदान करने का कार्य ही एक प्रकार से ‘संवाद’</a:t>
            </a:r>
          </a:p>
          <a:p>
            <a:r>
              <a:rPr lang="hi-IN" dirty="0"/>
              <a:t> </a:t>
            </a:r>
            <a:r>
              <a:rPr lang="hi-IN" dirty="0" smtClean="0"/>
              <a:t>                कहलाता हैं| ऐसे में जो कार्य करता हैं उसे सम्वाददाता </a:t>
            </a:r>
          </a:p>
          <a:p>
            <a:r>
              <a:rPr lang="hi-IN" dirty="0"/>
              <a:t> </a:t>
            </a:r>
            <a:r>
              <a:rPr lang="hi-IN" dirty="0" smtClean="0"/>
              <a:t>                या रिपोर्टर कह सकते हैं| संवाद का अर्थ कहने, सूचना </a:t>
            </a:r>
          </a:p>
          <a:p>
            <a:r>
              <a:rPr lang="hi-IN" dirty="0"/>
              <a:t> </a:t>
            </a:r>
            <a:r>
              <a:rPr lang="hi-IN" dirty="0" smtClean="0"/>
              <a:t>                देने अथवा किसी घटना का विवरण प्रस्तुत करने से हैं|</a:t>
            </a:r>
            <a:endParaRPr lang="en-US" dirty="0" smtClean="0"/>
          </a:p>
          <a:p>
            <a:r>
              <a:rPr lang="en-US" dirty="0" smtClean="0"/>
              <a:t>  </a:t>
            </a:r>
            <a:r>
              <a:rPr lang="hi-IN" dirty="0" smtClean="0"/>
              <a:t>                इस प्रकार जब संवाद सम्प्रेषण किया जाता है उसे पत्रकारिता</a:t>
            </a:r>
          </a:p>
          <a:p>
            <a:r>
              <a:rPr lang="hi-IN" dirty="0" smtClean="0"/>
              <a:t>                 की भाषा में ‘रिपोर्टिंग’ कहा जाएगा | रिपोर्टर बहुसंख्यक लोगो </a:t>
            </a:r>
          </a:p>
          <a:p>
            <a:r>
              <a:rPr lang="hi-IN" dirty="0" smtClean="0"/>
              <a:t>                 के उपयोग की जानकारियों को प्रिंट या इलेक्ट्रॉनिक मीडिया के </a:t>
            </a:r>
          </a:p>
          <a:p>
            <a:r>
              <a:rPr lang="hi-IN" dirty="0" smtClean="0"/>
              <a:t>                 माध्यम से संप्रेषण करता हैं | इसे ऐसे भी कहा जा सकता है</a:t>
            </a:r>
          </a:p>
          <a:p>
            <a:r>
              <a:rPr lang="hi-IN" dirty="0" smtClean="0"/>
              <a:t>                 कि जो रिपोर्ट या समाचार लेखन,  प्रस्तुतिकरण का कार्य करता </a:t>
            </a:r>
          </a:p>
          <a:p>
            <a:r>
              <a:rPr lang="hi-IN" dirty="0" smtClean="0"/>
              <a:t>                  है, उसे ‘सम्वाददाता’ कहा जाएगा |</a:t>
            </a:r>
          </a:p>
          <a:p>
            <a:endParaRPr lang="hi-IN" dirty="0" smtClean="0"/>
          </a:p>
          <a:p>
            <a:endParaRPr lang="hi-IN" dirty="0" smtClean="0"/>
          </a:p>
          <a:p>
            <a:pPr>
              <a:buFont typeface="Courier New" pitchFamily="49" charset="0"/>
              <a:buChar char="o"/>
            </a:pPr>
            <a:r>
              <a:rPr lang="hi-IN" b="1" dirty="0" smtClean="0"/>
              <a:t> परिभाषाएँ : डॉक्टर निशांत सिंह </a:t>
            </a:r>
            <a:r>
              <a:rPr lang="hi-IN" dirty="0" smtClean="0"/>
              <a:t>के अनुसार, “किसी घटना विशेष के बारे में अन्य </a:t>
            </a:r>
          </a:p>
          <a:p>
            <a:r>
              <a:rPr lang="hi-IN" dirty="0" smtClean="0"/>
              <a:t>                  व्यक्तियों को तथ्यात्मक जानकारी देना ‘संवाद’ कहलाता है</a:t>
            </a:r>
          </a:p>
          <a:p>
            <a:r>
              <a:rPr lang="hi-IN" dirty="0" smtClean="0"/>
              <a:t>                  और इस कार्य को करने वाला व्यक्ति संवाददाता या रिपोर्टर </a:t>
            </a:r>
          </a:p>
          <a:p>
            <a:r>
              <a:rPr lang="hi-IN" dirty="0" smtClean="0"/>
              <a:t>                  कहलाता हैं”</a:t>
            </a:r>
          </a:p>
          <a:p>
            <a:r>
              <a:rPr lang="hi-IN" b="1" dirty="0" smtClean="0"/>
              <a:t>            टी.एच. स्कॉट </a:t>
            </a:r>
            <a:r>
              <a:rPr lang="hi-IN" dirty="0" smtClean="0"/>
              <a:t>के अनुसार “पत्रकार और संवाददाता वह व्यक्ति है जो थोड़े-</a:t>
            </a:r>
          </a:p>
          <a:p>
            <a:r>
              <a:rPr lang="hi-IN" dirty="0" smtClean="0"/>
              <a:t>                   थोड़े समय के अन्तर पर प्रकाशित अपनी रचनाओंसे जनमत </a:t>
            </a:r>
          </a:p>
          <a:p>
            <a:r>
              <a:rPr lang="hi-IN" dirty="0" smtClean="0"/>
              <a:t>                   को एक निश्चित दिशा में प्रभावित करता हैं|</a:t>
            </a:r>
          </a:p>
          <a:p>
            <a:endParaRPr lang="hi-IN" dirty="0" smtClean="0"/>
          </a:p>
          <a:p>
            <a:r>
              <a:rPr lang="hi-IN" dirty="0" smtClean="0"/>
              <a:t>              </a:t>
            </a:r>
          </a:p>
          <a:p>
            <a:endParaRPr lang="hi-IN" dirty="0" smtClean="0"/>
          </a:p>
          <a:p>
            <a:endParaRPr lang="hi-IN" dirty="0" smtClean="0"/>
          </a:p>
          <a:p>
            <a:r>
              <a:rPr lang="hi-IN" dirty="0" smtClean="0"/>
              <a:t> </a:t>
            </a:r>
          </a:p>
          <a:p>
            <a:r>
              <a:rPr lang="hi-IN" dirty="0"/>
              <a:t> </a:t>
            </a:r>
            <a:r>
              <a:rPr lang="hi-IN" dirty="0" smtClean="0"/>
              <a:t>                   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714356"/>
            <a:ext cx="8106706" cy="6247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hi-IN" dirty="0" smtClean="0"/>
              <a:t> </a:t>
            </a:r>
            <a:r>
              <a:rPr lang="hi-IN" sz="2000" b="1" dirty="0" smtClean="0"/>
              <a:t>संवाददाता की भूमिका :-</a:t>
            </a:r>
            <a:r>
              <a:rPr lang="en-US" sz="2000" b="1" dirty="0" smtClean="0"/>
              <a:t> </a:t>
            </a:r>
            <a:r>
              <a:rPr lang="hi-IN" sz="2000" b="1" dirty="0" smtClean="0"/>
              <a:t>पत्रकारिता जगत में संवददाता का महत्व सबसे</a:t>
            </a:r>
          </a:p>
          <a:p>
            <a:r>
              <a:rPr lang="hi-IN" sz="2000" b="1" dirty="0" smtClean="0"/>
              <a:t>             अलग हैं| संवाददाता पत्रकारिता की आँख और कान है|</a:t>
            </a:r>
          </a:p>
          <a:p>
            <a:r>
              <a:rPr lang="hi-IN" sz="2000" b="1" dirty="0" smtClean="0"/>
              <a:t>             अलग – अलग समाचार पत्रों के चेनलों में संवाददाता की </a:t>
            </a:r>
          </a:p>
          <a:p>
            <a:r>
              <a:rPr lang="hi-IN" sz="2000" b="1" dirty="0" smtClean="0"/>
              <a:t>             श्रेणियाँ भी अलग होती हैं| सम्वाददाता को समाज का </a:t>
            </a:r>
          </a:p>
          <a:p>
            <a:r>
              <a:rPr lang="hi-IN" sz="2000" b="1" dirty="0" smtClean="0"/>
              <a:t>             चिकित्सक माना जाता हैं | रिपोर्टर किसी भी समाचार </a:t>
            </a:r>
          </a:p>
          <a:p>
            <a:r>
              <a:rPr lang="hi-IN" sz="2000" b="1" dirty="0" smtClean="0"/>
              <a:t>             पत्र , रेडियों स्टेशन अथवा टीवी न्यूज चेनल के सम्पादकीय</a:t>
            </a:r>
          </a:p>
          <a:p>
            <a:r>
              <a:rPr lang="hi-IN" sz="2000" b="1" dirty="0" smtClean="0"/>
              <a:t>             विभाग से कार्य करने वाले उस व्यक्ति को कहते है जो </a:t>
            </a:r>
          </a:p>
          <a:p>
            <a:r>
              <a:rPr lang="hi-IN" sz="2000" b="1" dirty="0" smtClean="0"/>
              <a:t>             विभिन्न घटना –  दुर्घटनाओं, कार्यक्रमों, घपलो – घोटालों </a:t>
            </a:r>
          </a:p>
          <a:p>
            <a:r>
              <a:rPr lang="hi-IN" sz="2000" b="1" dirty="0" smtClean="0"/>
              <a:t>             अथवा अन्य गतिविधियों की रिपोर्ट उस स्वरूप में तैयार</a:t>
            </a:r>
          </a:p>
          <a:p>
            <a:r>
              <a:rPr lang="hi-IN" sz="2000" b="1" dirty="0" smtClean="0"/>
              <a:t>             करता है जिसमे इन्हे आम आदमी की जानकारी  के लिए </a:t>
            </a:r>
          </a:p>
          <a:p>
            <a:r>
              <a:rPr lang="hi-IN" sz="2000" b="1" dirty="0" smtClean="0"/>
              <a:t>             सूचना माध्यमों पर प्रकाशित या प्रसारित किया जाता है|</a:t>
            </a:r>
          </a:p>
          <a:p>
            <a:endParaRPr lang="hi-IN" sz="2000" b="1" dirty="0" smtClean="0"/>
          </a:p>
          <a:p>
            <a:endParaRPr lang="hi-IN" sz="2000" b="1" dirty="0" smtClean="0"/>
          </a:p>
          <a:p>
            <a:pPr>
              <a:buFont typeface="Courier New" pitchFamily="49" charset="0"/>
              <a:buChar char="o"/>
            </a:pPr>
            <a:r>
              <a:rPr lang="hi-IN" sz="2000" b="1" dirty="0" smtClean="0"/>
              <a:t> संवाददाता की अर्हताएं या योग्ताएं :- एक रिपोर्टर में सफल होने के लिए </a:t>
            </a:r>
          </a:p>
          <a:p>
            <a:r>
              <a:rPr lang="hi-IN" sz="2000" b="1" dirty="0" smtClean="0"/>
              <a:t>              किन योग्यताओं की आवश्यकता होती है, इनमे से कुछ </a:t>
            </a:r>
          </a:p>
          <a:p>
            <a:r>
              <a:rPr lang="hi-IN" sz="2000" b="1" dirty="0" smtClean="0"/>
              <a:t>              का हम निम्नलिखित शीर्षकों के अंतर्गत अध्ययन कर  </a:t>
            </a:r>
          </a:p>
          <a:p>
            <a:r>
              <a:rPr lang="hi-IN" sz="2000" b="1" dirty="0" smtClean="0"/>
              <a:t>              सकते है-</a:t>
            </a:r>
          </a:p>
          <a:p>
            <a:r>
              <a:rPr lang="hi-IN" sz="2000" b="1" dirty="0" smtClean="0"/>
              <a:t> </a:t>
            </a:r>
          </a:p>
          <a:p>
            <a:r>
              <a:rPr lang="hi-IN" sz="2000" b="1" dirty="0" smtClean="0"/>
              <a:t>  </a:t>
            </a:r>
          </a:p>
          <a:p>
            <a:r>
              <a:rPr lang="hi-IN" sz="2000" dirty="0" smtClean="0"/>
              <a:t> </a:t>
            </a:r>
            <a:endParaRPr lang="en-IN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857232"/>
            <a:ext cx="7978466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hi-IN" b="1" dirty="0" smtClean="0"/>
              <a:t> शारीरिक स्वास्थ्य :- रिपोर्टर का कार्य न सिर्फ श्रमसाध्य,थकाने वाला और </a:t>
            </a:r>
          </a:p>
          <a:p>
            <a:pPr marL="342900" indent="-342900"/>
            <a:r>
              <a:rPr lang="hi-IN" b="1" dirty="0" smtClean="0"/>
              <a:t>              लम्बा है बल्कि प्रतिस्पर्धाके इस दोर में अनेक प्रकार के जोखिम </a:t>
            </a:r>
          </a:p>
          <a:p>
            <a:pPr marL="342900" indent="-342900"/>
            <a:r>
              <a:rPr lang="hi-IN" b="1" dirty="0" smtClean="0"/>
              <a:t>              से भरा हुआ है|  ऐसी स्थिति में किसी भी परिपोर्टर को अपने </a:t>
            </a:r>
          </a:p>
          <a:p>
            <a:pPr marL="342900" indent="-342900"/>
            <a:r>
              <a:rPr lang="hi-IN" b="1" dirty="0" smtClean="0"/>
              <a:t>              मकसद तक पहुँचने के लिए शारीरिक रूप से पूरी तरह स्वस्थ </a:t>
            </a:r>
          </a:p>
          <a:p>
            <a:pPr marL="342900" indent="-342900"/>
            <a:r>
              <a:rPr lang="hi-IN" b="1" dirty="0" smtClean="0"/>
              <a:t>              होना बेहद जरूरी हैं| </a:t>
            </a:r>
          </a:p>
          <a:p>
            <a:pPr marL="342900" indent="-342900"/>
            <a:endParaRPr lang="hi-IN" b="1" dirty="0" smtClean="0"/>
          </a:p>
          <a:p>
            <a:pPr marL="342900" indent="-342900"/>
            <a:endParaRPr lang="hi-IN" b="1" dirty="0" smtClean="0"/>
          </a:p>
          <a:p>
            <a:pPr marL="342900" indent="-342900"/>
            <a:r>
              <a:rPr lang="hi-IN" b="1" dirty="0" smtClean="0"/>
              <a:t>2. विनम्र एवं शालीन :- यदि किसी समाचार को लेकर हमारे सूत्र हमे सहज ही </a:t>
            </a:r>
          </a:p>
          <a:p>
            <a:pPr marL="342900" indent="-342900"/>
            <a:r>
              <a:rPr lang="hi-IN" b="1" dirty="0" smtClean="0"/>
              <a:t>             जानकारी देने को तैयार हो जाए अथवा किसी विभाग के अधिकारी </a:t>
            </a:r>
          </a:p>
          <a:p>
            <a:pPr marL="342900" indent="-342900"/>
            <a:r>
              <a:rPr lang="hi-IN" b="1" dirty="0" smtClean="0"/>
              <a:t>             या राजनेता पारदर्शिता बरतने से परहेज नही कर रहे है तो उनके </a:t>
            </a:r>
          </a:p>
          <a:p>
            <a:pPr marL="342900" indent="-342900"/>
            <a:r>
              <a:rPr lang="hi-IN" b="1" dirty="0" smtClean="0"/>
              <a:t>             साथ बेवजह कठोर या नाटकीय होने की जरूरत नहीं यहाँ अपना </a:t>
            </a:r>
          </a:p>
          <a:p>
            <a:pPr marL="342900" indent="-342900"/>
            <a:r>
              <a:rPr lang="hi-IN" b="1" dirty="0" smtClean="0"/>
              <a:t>             काम विनम्रता और शालीनता से निपटाया जा सकता हैं|</a:t>
            </a:r>
          </a:p>
          <a:p>
            <a:pPr marL="342900" indent="-342900"/>
            <a:endParaRPr lang="hi-IN" b="1" dirty="0" smtClean="0"/>
          </a:p>
          <a:p>
            <a:pPr marL="342900" indent="-342900"/>
            <a:r>
              <a:rPr lang="hi-IN" b="1" dirty="0" smtClean="0"/>
              <a:t>3. निष्पक्ष और स्वच्छ :- रिपोर्टर के लिया निष्पक्षता और स्वच्छता हर हाल में </a:t>
            </a:r>
          </a:p>
          <a:p>
            <a:pPr marL="342900" indent="-342900"/>
            <a:r>
              <a:rPr lang="hi-IN" b="1" dirty="0" smtClean="0"/>
              <a:t>             एक चुनोती हैं| कोई भी रिपोर्टर एक मनुष्य होने के नाते मान –</a:t>
            </a:r>
          </a:p>
          <a:p>
            <a:pPr marL="342900" indent="-342900"/>
            <a:r>
              <a:rPr lang="hi-IN" b="1" dirty="0" smtClean="0"/>
              <a:t>             अपमान , अपना- पराया अथवा लाभ – हानि क्व दबावों में पूरी </a:t>
            </a:r>
          </a:p>
          <a:p>
            <a:pPr marL="342900" indent="-342900"/>
            <a:r>
              <a:rPr lang="hi-IN" b="1" dirty="0" smtClean="0"/>
              <a:t>             तरह परें नही रह सकता | किन्तु यदि कोई रिपोर्टर अपनी खबरों </a:t>
            </a:r>
          </a:p>
          <a:p>
            <a:pPr marL="342900" indent="-342900"/>
            <a:r>
              <a:rPr lang="hi-IN" b="1" dirty="0" smtClean="0"/>
              <a:t>             में विश्वसनीयता कायम रखना चाहता हैतो उसे भावनाओं की </a:t>
            </a:r>
          </a:p>
          <a:p>
            <a:pPr marL="342900" indent="-342900"/>
            <a:r>
              <a:rPr lang="hi-IN" b="1" dirty="0" smtClean="0"/>
              <a:t>              मिलावट से बचना होगा | उसे निष्पक्ष होकर कार्य करना होगा </a:t>
            </a:r>
          </a:p>
          <a:p>
            <a:pPr marL="342900" indent="-342900"/>
            <a:endParaRPr lang="hi-IN" b="1" dirty="0" smtClean="0"/>
          </a:p>
          <a:p>
            <a:pPr marL="342900" indent="-342900"/>
            <a:r>
              <a:rPr lang="hi-IN" b="1" dirty="0" smtClean="0"/>
              <a:t>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480" y="928670"/>
            <a:ext cx="7353295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i-IN" b="1" dirty="0" smtClean="0"/>
              <a:t>4 . चुस्त , चालाक और चलता पुर्जा :- एक रिपोर्टर को समाचार संकलन </a:t>
            </a:r>
          </a:p>
          <a:p>
            <a:r>
              <a:rPr lang="hi-IN" b="1" dirty="0" smtClean="0"/>
              <a:t>          कार्य के दोरान हरफमोला होना चाहिए |जिन लोगों से रिपोर्टर </a:t>
            </a:r>
          </a:p>
          <a:p>
            <a:r>
              <a:rPr lang="hi-IN" b="1" dirty="0" smtClean="0"/>
              <a:t>          का पाला पड़ता है उनमें से बहुत सारे ऐसे होते है जो किसी</a:t>
            </a:r>
          </a:p>
          <a:p>
            <a:r>
              <a:rPr lang="hi-IN" b="1" dirty="0" smtClean="0"/>
              <a:t>          को अपने कंधे पर हाथ नही रखने देते | बहुत से राजनेता और</a:t>
            </a:r>
          </a:p>
          <a:p>
            <a:r>
              <a:rPr lang="hi-IN" b="1" dirty="0" smtClean="0"/>
              <a:t>          अधिकारी शब्द जाल में उलझाकर रिपोर्टर को चरका देने की</a:t>
            </a:r>
          </a:p>
          <a:p>
            <a:r>
              <a:rPr lang="hi-IN" b="1" dirty="0" smtClean="0"/>
              <a:t>          कोशिश करतें है | किन्तु होशियार रिपोर्टर उनके जाल में फसने </a:t>
            </a:r>
          </a:p>
          <a:p>
            <a:r>
              <a:rPr lang="hi-IN" b="1" dirty="0" smtClean="0"/>
              <a:t>          की बजाय खुद उन्हें ओने जाल में फंसाकरउनसे असली बात</a:t>
            </a:r>
          </a:p>
          <a:p>
            <a:r>
              <a:rPr lang="hi-IN" b="1" dirty="0" smtClean="0"/>
              <a:t>          उगलवा लेता हैं|</a:t>
            </a:r>
          </a:p>
          <a:p>
            <a:endParaRPr lang="hi-IN" b="1" dirty="0" smtClean="0"/>
          </a:p>
          <a:p>
            <a:r>
              <a:rPr lang="hi-IN" b="1" dirty="0" smtClean="0"/>
              <a:t>5. समाचार की पहचान :- समाचरों की इस दुनिया में रिपोर्टर के इस गुण </a:t>
            </a:r>
          </a:p>
          <a:p>
            <a:r>
              <a:rPr lang="hi-IN" b="1" dirty="0" smtClean="0"/>
              <a:t>          को न्यूज़ सेन्स कहा जाता है | रिपोर्टर को इस बात की अच्छी </a:t>
            </a:r>
          </a:p>
          <a:p>
            <a:r>
              <a:rPr lang="hi-IN" b="1" dirty="0" smtClean="0"/>
              <a:t>          समझ होनी चाहिए कि कोई जानकारी समाचार है या नही|</a:t>
            </a:r>
          </a:p>
          <a:p>
            <a:r>
              <a:rPr lang="hi-IN" b="1" dirty="0" smtClean="0"/>
              <a:t>          यह गुण किसी भी रिपोर्टर में लम्बे अनुभव अथवा अनेकानेक </a:t>
            </a:r>
          </a:p>
          <a:p>
            <a:r>
              <a:rPr lang="hi-IN" b="1" dirty="0" smtClean="0"/>
              <a:t>          प्रयोगों से ही आ सकता है| </a:t>
            </a:r>
          </a:p>
          <a:p>
            <a:r>
              <a:rPr lang="hi-IN" b="1" dirty="0" smtClean="0"/>
              <a:t>           </a:t>
            </a:r>
          </a:p>
          <a:p>
            <a:r>
              <a:rPr lang="hi-IN" b="1" dirty="0" smtClean="0"/>
              <a:t>            </a:t>
            </a:r>
            <a:endParaRPr lang="en-IN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00100" y="1000108"/>
            <a:ext cx="8060220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i-IN" b="1" dirty="0" smtClean="0"/>
              <a:t>6. स्पष्टता :- सफल रिपोर्टर में मन – मस्तिष्क तथा अभिव्यक्ति की </a:t>
            </a:r>
          </a:p>
          <a:p>
            <a:r>
              <a:rPr lang="hi-IN" b="1" dirty="0" smtClean="0"/>
              <a:t>           स्पष्टता का गुण बहुत आवश्यक हैं| जो स्वयं उलझा हुआ है,</a:t>
            </a:r>
          </a:p>
          <a:p>
            <a:r>
              <a:rPr lang="hi-IN" b="1" dirty="0" smtClean="0"/>
              <a:t>           दिग्भ्रमित है वह दूसरों को क्या स्पष्ट बंस सकता है | एक</a:t>
            </a:r>
          </a:p>
          <a:p>
            <a:r>
              <a:rPr lang="hi-IN" b="1" dirty="0" smtClean="0"/>
              <a:t>           अच्छा रिपोर्टर वही है जो किसी भी घटना या कार्यक्रम की सूचना की </a:t>
            </a:r>
          </a:p>
          <a:p>
            <a:r>
              <a:rPr lang="hi-IN" b="1" dirty="0" smtClean="0"/>
              <a:t>           रिपोर्ट एक सरल और स्पष्ट भाषा में अपने उप – सम्पादक को प्रेरित </a:t>
            </a:r>
          </a:p>
          <a:p>
            <a:r>
              <a:rPr lang="hi-IN" b="1" dirty="0" smtClean="0"/>
              <a:t>           करें या अभिव्यक्त कर सकें |</a:t>
            </a:r>
          </a:p>
          <a:p>
            <a:endParaRPr lang="hi-IN" b="1" dirty="0" smtClean="0"/>
          </a:p>
          <a:p>
            <a:r>
              <a:rPr lang="hi-IN" b="1" dirty="0" smtClean="0"/>
              <a:t>7 . कल्पना शक्ति :- किसी संवाददाता में कल्पनाशक्ति का होना भी एक योग्यता </a:t>
            </a:r>
          </a:p>
          <a:p>
            <a:r>
              <a:rPr lang="hi-IN" b="1" dirty="0" smtClean="0"/>
              <a:t>           है,जो अच्छी खबर लिखनें में निपुणता की ओर ले जाती हैं | घटनाओं </a:t>
            </a:r>
          </a:p>
          <a:p>
            <a:r>
              <a:rPr lang="hi-IN" b="1" dirty="0" smtClean="0"/>
              <a:t>           तथा स्थितियों की रचनात्मक कल्पना से जोडकर लिखी हुई खबर</a:t>
            </a:r>
          </a:p>
          <a:p>
            <a:r>
              <a:rPr lang="hi-IN" b="1" dirty="0" smtClean="0"/>
              <a:t>           पाठकों को बांधकर रखती हैं|</a:t>
            </a:r>
          </a:p>
          <a:p>
            <a:r>
              <a:rPr lang="hi-IN" b="1" dirty="0" smtClean="0"/>
              <a:t>   उपर्युक्त योग्यताओं को धारण करने वाला संवाददाता निश्चय ही एक सफल </a:t>
            </a:r>
          </a:p>
          <a:p>
            <a:r>
              <a:rPr lang="hi-IN" b="1" dirty="0" smtClean="0"/>
              <a:t>           संवाददाता बन सकता हैं |  </a:t>
            </a:r>
          </a:p>
          <a:p>
            <a:r>
              <a:rPr lang="hi-IN" b="1" dirty="0" smtClean="0"/>
              <a:t>              </a:t>
            </a:r>
            <a:endParaRPr lang="en-IN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263</TotalTime>
  <Words>925</Words>
  <Application>Microsoft Office PowerPoint</Application>
  <PresentationFormat>On-screen Show (4:3)</PresentationFormat>
  <Paragraphs>108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Foundry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Chander Shekhar</dc:creator>
  <cp:lastModifiedBy>Chander Shekhar</cp:lastModifiedBy>
  <cp:revision>11</cp:revision>
  <dcterms:created xsi:type="dcterms:W3CDTF">2022-07-16T09:56:33Z</dcterms:created>
  <dcterms:modified xsi:type="dcterms:W3CDTF">2022-07-25T10:31:14Z</dcterms:modified>
</cp:coreProperties>
</file>